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B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058992949196121"/>
          <c:y val="3.3917171596318359E-2"/>
        </c:manualLayout>
      </c:layout>
      <c:overlay val="0"/>
      <c:txPr>
        <a:bodyPr/>
        <a:lstStyle/>
        <a:p>
          <a:pPr>
            <a:defRPr sz="2000">
              <a:latin typeface="TH Sarabun New" panose="020B0500040200020003" pitchFamily="34" charset="-34"/>
              <a:cs typeface="TH Sarabun New" panose="020B0500040200020003" pitchFamily="34" charset="-34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5.0391226371672988E-2"/>
          <c:y val="0.13459829249741481"/>
          <c:w val="0.56755350595965526"/>
          <c:h val="0.6486325782396060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ประเภทของโครงการ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ทดสอบ (414)</c:v>
                </c:pt>
                <c:pt idx="1">
                  <c:v>ที่ปรึกษา (42)</c:v>
                </c:pt>
                <c:pt idx="2">
                  <c:v>อบรม 19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414</c:v>
                </c:pt>
                <c:pt idx="1">
                  <c:v>42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0810004245560014"/>
          <c:y val="0.61916571235674667"/>
          <c:w val="0.40897489564651546"/>
          <c:h val="0.34013368172767128"/>
        </c:manualLayout>
      </c:layout>
      <c:overlay val="0"/>
      <c:txPr>
        <a:bodyPr/>
        <a:lstStyle/>
        <a:p>
          <a:pPr indent="-72000">
            <a:lnSpc>
              <a:spcPct val="100000"/>
            </a:lnSpc>
            <a:defRPr sz="1600">
              <a:latin typeface="TH Sarabun New" panose="020B0500040200020003" pitchFamily="34" charset="-34"/>
              <a:cs typeface="TH Sarabun New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r>
              <a:rPr lang="th-TH" sz="2000" b="1" dirty="0" smtClean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ภาควิชา</a:t>
            </a:r>
            <a:endParaRPr lang="en-US" sz="20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Sheet1!$A$2:$A$15</c:f>
              <c:strCache>
                <c:ptCount val="14"/>
                <c:pt idx="0">
                  <c:v>เหมืองแร่และปิโตรเลียม (2)</c:v>
                </c:pt>
                <c:pt idx="1">
                  <c:v>เหมืองแร่ (1)</c:v>
                </c:pt>
                <c:pt idx="2">
                  <c:v>โลหการ (5)</c:v>
                </c:pt>
                <c:pt idx="3">
                  <c:v>โยธา (284)</c:v>
                </c:pt>
                <c:pt idx="4">
                  <c:v>ไฟฟ้า (53)</c:v>
                </c:pt>
                <c:pt idx="5">
                  <c:v>สิ่งแวดล้อม (79)</c:v>
                </c:pt>
                <c:pt idx="6">
                  <c:v>เครื่องกล (33)</c:v>
                </c:pt>
                <c:pt idx="7">
                  <c:v>อุตสาหการ (8)</c:v>
                </c:pt>
                <c:pt idx="8">
                  <c:v>เคมี (1)</c:v>
                </c:pt>
                <c:pt idx="9">
                  <c:v>คอมพิวเตอร์ (4)</c:v>
                </c:pt>
                <c:pt idx="10">
                  <c:v>แหล่งน้ำ (1)</c:v>
                </c:pt>
                <c:pt idx="11">
                  <c:v>นิวเคลียร์ (2)</c:v>
                </c:pt>
                <c:pt idx="12">
                  <c:v>สำรวจ (1)</c:v>
                </c:pt>
                <c:pt idx="13">
                  <c:v>Blanks (1)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5</c:v>
                </c:pt>
                <c:pt idx="3">
                  <c:v>284</c:v>
                </c:pt>
                <c:pt idx="4">
                  <c:v>53</c:v>
                </c:pt>
                <c:pt idx="5">
                  <c:v>79</c:v>
                </c:pt>
                <c:pt idx="6">
                  <c:v>33</c:v>
                </c:pt>
                <c:pt idx="7">
                  <c:v>8</c:v>
                </c:pt>
                <c:pt idx="8">
                  <c:v>1</c:v>
                </c:pt>
                <c:pt idx="9">
                  <c:v>4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sz="2000" b="1" dirty="0" smtClean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ประเภทของโครงการ</a:t>
            </a:r>
            <a:endParaRPr lang="en-US" sz="20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ที่ปรึกษา (22)</c:v>
                </c:pt>
                <c:pt idx="1">
                  <c:v>ทดสอบ (4)</c:v>
                </c:pt>
                <c:pt idx="2">
                  <c:v>อบรม (4)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22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th-TH" sz="2000" b="1" dirty="0" smtClean="0">
                <a:solidFill>
                  <a:schemeClr val="tx1"/>
                </a:solidFill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ภาควิชา</a:t>
            </a:r>
            <a:endParaRPr lang="en-US" sz="2000" b="1" dirty="0"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2060"/>
              </a:solidFill>
              <a:effectLst/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Sheet1!$A$2:$A$11</c:f>
              <c:strCache>
                <c:ptCount val="10"/>
                <c:pt idx="0">
                  <c:v>โยธา (10)</c:v>
                </c:pt>
                <c:pt idx="1">
                  <c:v>สิ่งแวดล้อม (5)</c:v>
                </c:pt>
                <c:pt idx="2">
                  <c:v>แหล่งน้ำ (1)</c:v>
                </c:pt>
                <c:pt idx="3">
                  <c:v>เครื่องกล (3)</c:v>
                </c:pt>
                <c:pt idx="4">
                  <c:v>คอมพิวเตอร์ (1) </c:v>
                </c:pt>
                <c:pt idx="5">
                  <c:v>ไฟฟ้า (3)</c:v>
                </c:pt>
                <c:pt idx="6">
                  <c:v>นิวเคลียร์ (1)</c:v>
                </c:pt>
                <c:pt idx="7">
                  <c:v>โลหการ (3)</c:v>
                </c:pt>
                <c:pt idx="8">
                  <c:v>อุตสาหการ (1)</c:v>
                </c:pt>
                <c:pt idx="9">
                  <c:v>สำรวจ (2)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10</c:v>
                </c:pt>
                <c:pt idx="1">
                  <c:v>5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sz="2400" b="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ข้อตกลงการจัดทำผลผลิต</a:t>
            </a:r>
            <a:r>
              <a:rPr lang="th-TH" sz="2400" b="0" baseline="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ปีงบประมาณ พ.ศ. 2560</a:t>
            </a:r>
            <a:endParaRPr lang="en-US" sz="2400" b="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c:rich>
      </c:tx>
      <c:layout>
        <c:manualLayout>
          <c:xMode val="edge"/>
          <c:yMode val="edge"/>
          <c:x val="0.27185713935720063"/>
          <c:y val="2.348459198110285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214986140228687"/>
          <c:y val="9.2417786823146789E-2"/>
          <c:w val="0.90481983609770433"/>
          <c:h val="0.458669799424941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กิจกรรมหรือโครงการที่หน่วยงานจัดขึ้น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Sheet1!$A$2:$A$7</c:f>
              <c:strCache>
                <c:ptCount val="5"/>
                <c:pt idx="0">
                  <c:v>การบริการ วิเคราะห์ ทดสอบ ตรวจสอบ และตรวจซ่อม</c:v>
                </c:pt>
                <c:pt idx="1">
                  <c:v>การบริการจัดฝึกอบรม สัมมนา และประชุมเชิงปฏิบัติการแบบให้เปล่า</c:v>
                </c:pt>
                <c:pt idx="2">
                  <c:v>การบริการจัดฝึกอบรม สัมมนา และประชุมเชิงปฏิบัติการในลักษณะการว่าจ้าง</c:v>
                </c:pt>
                <c:pt idx="3">
                  <c:v>การบริการศึกษา วิจัย สำรวจ การวางแผน การจัดการ</c:v>
                </c:pt>
                <c:pt idx="4">
                  <c:v>การบริการวางระบบ ออกแบบ สร้าง ประดิษฐ์ และผลิต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400</c:v>
                </c:pt>
                <c:pt idx="1">
                  <c:v>10</c:v>
                </c:pt>
                <c:pt idx="2">
                  <c:v>10</c:v>
                </c:pt>
                <c:pt idx="3">
                  <c:v>25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จำนวนครั้งการบริการ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Sheet1!$A$2:$A$7</c:f>
              <c:strCache>
                <c:ptCount val="5"/>
                <c:pt idx="0">
                  <c:v>การบริการ วิเคราะห์ ทดสอบ ตรวจสอบ และตรวจซ่อม</c:v>
                </c:pt>
                <c:pt idx="1">
                  <c:v>การบริการจัดฝึกอบรม สัมมนา และประชุมเชิงปฏิบัติการแบบให้เปล่า</c:v>
                </c:pt>
                <c:pt idx="2">
                  <c:v>การบริการจัดฝึกอบรม สัมมนา และประชุมเชิงปฏิบัติการในลักษณะการว่าจ้าง</c:v>
                </c:pt>
                <c:pt idx="3">
                  <c:v>การบริการศึกษา วิจัย สำรวจ การวางแผน การจัดการ</c:v>
                </c:pt>
                <c:pt idx="4">
                  <c:v>การบริการวางระบบ ออกแบบ สร้าง ประดิษฐ์ และผลิต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400</c:v>
                </c:pt>
                <c:pt idx="1">
                  <c:v>10</c:v>
                </c:pt>
                <c:pt idx="2">
                  <c:v>10</c:v>
                </c:pt>
                <c:pt idx="3">
                  <c:v>25</c:v>
                </c:pt>
                <c:pt idx="4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จำนวนผู้รับการบริการ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Sheet1!$A$2:$A$7</c:f>
              <c:strCache>
                <c:ptCount val="5"/>
                <c:pt idx="0">
                  <c:v>การบริการ วิเคราะห์ ทดสอบ ตรวจสอบ และตรวจซ่อม</c:v>
                </c:pt>
                <c:pt idx="1">
                  <c:v>การบริการจัดฝึกอบรม สัมมนา และประชุมเชิงปฏิบัติการแบบให้เปล่า</c:v>
                </c:pt>
                <c:pt idx="2">
                  <c:v>การบริการจัดฝึกอบรม สัมมนา และประชุมเชิงปฏิบัติการในลักษณะการว่าจ้าง</c:v>
                </c:pt>
                <c:pt idx="3">
                  <c:v>การบริการศึกษา วิจัย สำรวจ การวางแผน การจัดการ</c:v>
                </c:pt>
                <c:pt idx="4">
                  <c:v>การบริการวางระบบ ออกแบบ สร้าง ประดิษฐ์ และผลิต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400</c:v>
                </c:pt>
                <c:pt idx="1">
                  <c:v>100</c:v>
                </c:pt>
                <c:pt idx="2">
                  <c:v>200</c:v>
                </c:pt>
                <c:pt idx="3">
                  <c:v>25</c:v>
                </c:pt>
                <c:pt idx="4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8441360"/>
        <c:axId val="318442144"/>
        <c:axId val="0"/>
      </c:bar3DChart>
      <c:catAx>
        <c:axId val="31844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endParaRPr lang="th-TH"/>
          </a:p>
        </c:txPr>
        <c:crossAx val="318442144"/>
        <c:crosses val="autoZero"/>
        <c:auto val="1"/>
        <c:lblAlgn val="ctr"/>
        <c:lblOffset val="100"/>
        <c:noMultiLvlLbl val="0"/>
      </c:catAx>
      <c:valAx>
        <c:axId val="318442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endParaRPr lang="th-TH"/>
          </a:p>
        </c:txPr>
        <c:crossAx val="31844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309468393771498"/>
          <c:y val="0.93273643020517949"/>
          <c:w val="0.58643085514089022"/>
          <c:h val="5.64399466622384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r>
              <a:rPr lang="th-TH" sz="2000" b="1" u="none" dirty="0" smtClean="0">
                <a:solidFill>
                  <a:schemeClr val="tx1"/>
                </a:solidFill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ภาควิชา</a:t>
            </a:r>
            <a:endParaRPr lang="en-US" sz="2000" b="1" u="none" dirty="0">
              <a:solidFill>
                <a:schemeClr val="tx1"/>
              </a:solidFill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effectLst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จำนวนโครงการ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Sheet1!$A$2:$A$15</c:f>
              <c:strCache>
                <c:ptCount val="13"/>
                <c:pt idx="0">
                  <c:v>เหมืองแร่และปิโตรเลียม (2)</c:v>
                </c:pt>
                <c:pt idx="1">
                  <c:v>เหมืองแร่ (1)</c:v>
                </c:pt>
                <c:pt idx="2">
                  <c:v>โลหการ (5)</c:v>
                </c:pt>
                <c:pt idx="3">
                  <c:v>โยธา (284)</c:v>
                </c:pt>
                <c:pt idx="4">
                  <c:v>ไฟฟ้า (53)</c:v>
                </c:pt>
                <c:pt idx="5">
                  <c:v>สิ่งแวดล้อม (79)</c:v>
                </c:pt>
                <c:pt idx="6">
                  <c:v>เครื่องกล (33)</c:v>
                </c:pt>
                <c:pt idx="7">
                  <c:v>อุตสาหการ (8)</c:v>
                </c:pt>
                <c:pt idx="8">
                  <c:v>เคมี (1)</c:v>
                </c:pt>
                <c:pt idx="9">
                  <c:v>คอมพิวเตอร์ (4)</c:v>
                </c:pt>
                <c:pt idx="10">
                  <c:v>แหล่งน้ำ (1)</c:v>
                </c:pt>
                <c:pt idx="11">
                  <c:v>นิวเคลียร์ (2)</c:v>
                </c:pt>
                <c:pt idx="12">
                  <c:v>สำรวจ (1)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5</c:v>
                </c:pt>
                <c:pt idx="3">
                  <c:v>284</c:v>
                </c:pt>
                <c:pt idx="4">
                  <c:v>53</c:v>
                </c:pt>
                <c:pt idx="5">
                  <c:v>79</c:v>
                </c:pt>
                <c:pt idx="6">
                  <c:v>33</c:v>
                </c:pt>
                <c:pt idx="7">
                  <c:v>8</c:v>
                </c:pt>
                <c:pt idx="8">
                  <c:v>1</c:v>
                </c:pt>
                <c:pt idx="9">
                  <c:v>4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8439008"/>
        <c:axId val="318437832"/>
        <c:axId val="0"/>
      </c:bar3DChart>
      <c:catAx>
        <c:axId val="31843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endParaRPr lang="th-TH"/>
          </a:p>
        </c:txPr>
        <c:crossAx val="318437832"/>
        <c:crosses val="autoZero"/>
        <c:auto val="1"/>
        <c:lblAlgn val="ctr"/>
        <c:lblOffset val="100"/>
        <c:noMultiLvlLbl val="0"/>
      </c:catAx>
      <c:valAx>
        <c:axId val="318437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31843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>
        <c:manualLayout>
          <c:xMode val="edge"/>
          <c:yMode val="edge"/>
          <c:x val="0.32353627374736138"/>
          <c:y val="1.6544331183129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683757360293301E-2"/>
          <c:y val="0.16559381111024823"/>
          <c:w val="0.56755350595965526"/>
          <c:h val="0.648632578239606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ประเภทของโครงการ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ทดสอบ (414)</c:v>
                </c:pt>
                <c:pt idx="1">
                  <c:v>ที่ปรึกษา (42)</c:v>
                </c:pt>
                <c:pt idx="2">
                  <c:v>อบรม 19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414</c:v>
                </c:pt>
                <c:pt idx="1">
                  <c:v>42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18440576"/>
        <c:axId val="318444888"/>
        <c:axId val="0"/>
      </c:bar3DChart>
      <c:catAx>
        <c:axId val="31844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endParaRPr lang="th-TH"/>
          </a:p>
        </c:txPr>
        <c:crossAx val="318444888"/>
        <c:crosses val="autoZero"/>
        <c:auto val="1"/>
        <c:lblAlgn val="ctr"/>
        <c:lblOffset val="100"/>
        <c:noMultiLvlLbl val="0"/>
      </c:catAx>
      <c:valAx>
        <c:axId val="318444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endParaRPr lang="th-TH"/>
          </a:p>
        </c:txPr>
        <c:crossAx val="31844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1473150329674122"/>
          <c:y val="0.90156149553287979"/>
          <c:w val="0.34016010123239437"/>
          <c:h val="9.33892619605882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TH Sarabun New" panose="020B0500040200020003" pitchFamily="34" charset="-34"/>
          <a:cs typeface="TH Sarabun New" panose="020B0500040200020003" pitchFamily="34" charset="-34"/>
        </a:defRPr>
      </a:pPr>
      <a:endParaRPr lang="th-TH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sz="2000" b="1" dirty="0" smtClean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ภาควิชา</a:t>
            </a:r>
            <a:endParaRPr lang="en-US" sz="20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จำนวนโครงการ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Sheet1!$A$2:$A$11</c:f>
              <c:strCache>
                <c:ptCount val="10"/>
                <c:pt idx="0">
                  <c:v>โยธา (10)</c:v>
                </c:pt>
                <c:pt idx="1">
                  <c:v>สิ่งแวดล้อม (5)</c:v>
                </c:pt>
                <c:pt idx="2">
                  <c:v>แหล่งน้ำ (1)</c:v>
                </c:pt>
                <c:pt idx="3">
                  <c:v>เครื่องกล (3)</c:v>
                </c:pt>
                <c:pt idx="4">
                  <c:v>คอมพิวเตอร์ (1) </c:v>
                </c:pt>
                <c:pt idx="5">
                  <c:v>ไฟฟ้า (5)</c:v>
                </c:pt>
                <c:pt idx="6">
                  <c:v>นิวเคลียร์ (1)</c:v>
                </c:pt>
                <c:pt idx="7">
                  <c:v>โลหการ (3)</c:v>
                </c:pt>
                <c:pt idx="8">
                  <c:v>อุตสาหการ (1)</c:v>
                </c:pt>
                <c:pt idx="9">
                  <c:v>สำรวจ (2)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10</c:v>
                </c:pt>
                <c:pt idx="1">
                  <c:v>5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5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8444104"/>
        <c:axId val="318442928"/>
        <c:axId val="0"/>
      </c:bar3DChart>
      <c:catAx>
        <c:axId val="31844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endParaRPr lang="th-TH"/>
          </a:p>
        </c:txPr>
        <c:crossAx val="318442928"/>
        <c:crosses val="autoZero"/>
        <c:auto val="1"/>
        <c:lblAlgn val="ctr"/>
        <c:lblOffset val="100"/>
        <c:noMultiLvlLbl val="0"/>
      </c:catAx>
      <c:valAx>
        <c:axId val="318442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318444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>
        <c:manualLayout>
          <c:xMode val="edge"/>
          <c:yMode val="edge"/>
          <c:x val="0.32353627374736138"/>
          <c:y val="1.6544331183129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683757360293301E-2"/>
          <c:y val="0.16559381111024823"/>
          <c:w val="0.56755350595965526"/>
          <c:h val="0.648632578239606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ประเภทโครงการ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Sheet1!$A$2:$A$4</c:f>
              <c:strCache>
                <c:ptCount val="3"/>
                <c:pt idx="0">
                  <c:v>ที่ปรึกษา (22)</c:v>
                </c:pt>
                <c:pt idx="1">
                  <c:v>ทดสอบ (4)</c:v>
                </c:pt>
                <c:pt idx="2">
                  <c:v>อบรม (6)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22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18443712"/>
        <c:axId val="318444496"/>
        <c:axId val="0"/>
      </c:bar3DChart>
      <c:catAx>
        <c:axId val="318443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endParaRPr lang="th-TH"/>
          </a:p>
        </c:txPr>
        <c:crossAx val="318444496"/>
        <c:crosses val="autoZero"/>
        <c:auto val="1"/>
        <c:lblAlgn val="ctr"/>
        <c:lblOffset val="100"/>
        <c:noMultiLvlLbl val="0"/>
      </c:catAx>
      <c:valAx>
        <c:axId val="318444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pPr>
            <a:endParaRPr lang="th-TH"/>
          </a:p>
        </c:txPr>
        <c:crossAx val="318443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6834967054942611"/>
          <c:y val="0.89347202754780963"/>
          <c:w val="0.31620845547075965"/>
          <c:h val="0.101745332742349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H Sarabun New" panose="020B0500040200020003" pitchFamily="34" charset="-34"/>
              <a:ea typeface="+mn-ea"/>
              <a:cs typeface="TH Sarabun New" panose="020B0500040200020003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TH Sarabun New" panose="020B0500040200020003" pitchFamily="34" charset="-34"/>
          <a:cs typeface="TH Sarabun New" panose="020B0500040200020003" pitchFamily="34" charset="-34"/>
        </a:defRPr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866B1-44F0-4D20-8CE5-C59F4DE4C428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AC109-7DE1-4FDE-A75F-032FE2A821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505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56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811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53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867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914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877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73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701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267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354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745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E9689-BE3C-475B-AD19-9FB417CD1D45}" type="datetimeFigureOut">
              <a:rPr lang="th-TH" smtClean="0"/>
              <a:t>03/07/60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045B-DFA8-43CF-AEED-20D982FA11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898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54953601"/>
              </p:ext>
            </p:extLst>
          </p:nvPr>
        </p:nvGraphicFramePr>
        <p:xfrm>
          <a:off x="-108520" y="1419978"/>
          <a:ext cx="4140968" cy="3842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2554784" y="127200"/>
            <a:ext cx="6588224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โครงการที่ดำเนินงานในปี 2559</a:t>
            </a:r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th-TH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ปีงบประมาณ 2559 (1 ตุลาคม 2558 - 30 สิงหาคม 2559)</a:t>
            </a:r>
            <a:endParaRPr lang="th-TH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2736304" cy="1231338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0" y="1542857"/>
            <a:ext cx="9144000" cy="0"/>
          </a:xfrm>
          <a:prstGeom prst="line">
            <a:avLst/>
          </a:prstGeom>
          <a:ln w="38100">
            <a:solidFill>
              <a:srgbClr val="E9B9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016047"/>
              </p:ext>
            </p:extLst>
          </p:nvPr>
        </p:nvGraphicFramePr>
        <p:xfrm>
          <a:off x="251520" y="5445224"/>
          <a:ext cx="2303264" cy="1251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724"/>
                <a:gridCol w="143954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</a:t>
                      </a:r>
                      <a:endParaRPr lang="th-TH" sz="1400" b="1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400" b="1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งบประมาณ</a:t>
                      </a:r>
                      <a:endParaRPr lang="th-TH" sz="1400" b="1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ทดสอบ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17,936,759.00 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ที่ปรึกษา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92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625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266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00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อบรม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  15,814,500.00 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</a:t>
                      </a:r>
                      <a:r>
                        <a:rPr lang="th-TH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1</a:t>
                      </a:r>
                      <a:r>
                        <a:rPr lang="en-US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26</a:t>
                      </a:r>
                      <a:r>
                        <a:rPr lang="th-TH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en-US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376</a:t>
                      </a:r>
                      <a:r>
                        <a:rPr lang="th-TH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en-US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525</a:t>
                      </a:r>
                      <a:r>
                        <a:rPr lang="th-TH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00</a:t>
                      </a:r>
                      <a:r>
                        <a:rPr lang="th-TH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</a:t>
                      </a:r>
                      <a:endParaRPr lang="th-TH" sz="1400" b="1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08891" y="4983559"/>
            <a:ext cx="1388522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มูลค่าโครงการ</a:t>
            </a:r>
            <a:endParaRPr lang="en-US" sz="24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39366809"/>
              </p:ext>
            </p:extLst>
          </p:nvPr>
        </p:nvGraphicFramePr>
        <p:xfrm>
          <a:off x="3131840" y="1567514"/>
          <a:ext cx="6480721" cy="5129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502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2560282" cy="11521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49264" y="116632"/>
            <a:ext cx="6875264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โครงการที่ดำเนินงานใน</a:t>
            </a:r>
            <a:r>
              <a:rPr lang="th-TH" sz="5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ไตรมาส</a:t>
            </a:r>
            <a:r>
              <a:rPr lang="th-TH" sz="5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ที่ 1</a:t>
            </a:r>
            <a:br>
              <a:rPr lang="th-TH" sz="5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 2560 ( 1 ต.ค. 2559 - 30 ธ.ค. 59 )</a:t>
            </a:r>
            <a:endParaRPr lang="th-TH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38100">
            <a:solidFill>
              <a:srgbClr val="E9B9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783972601"/>
              </p:ext>
            </p:extLst>
          </p:nvPr>
        </p:nvGraphicFramePr>
        <p:xfrm>
          <a:off x="-252536" y="1484782"/>
          <a:ext cx="4104456" cy="3391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2101965522"/>
              </p:ext>
            </p:extLst>
          </p:nvPr>
        </p:nvGraphicFramePr>
        <p:xfrm>
          <a:off x="3347865" y="1484784"/>
          <a:ext cx="57961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89723"/>
              </p:ext>
            </p:extLst>
          </p:nvPr>
        </p:nvGraphicFramePr>
        <p:xfrm>
          <a:off x="683568" y="5413416"/>
          <a:ext cx="2303264" cy="1251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724"/>
                <a:gridCol w="143954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</a:t>
                      </a:r>
                      <a:endParaRPr lang="th-TH" sz="1400" b="1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400" b="1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งบประมาณ</a:t>
                      </a:r>
                      <a:endParaRPr lang="th-TH" sz="1400" b="1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ทดสอบ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2,841,490.00 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ที่ปรึกษา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30,205,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200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00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อบรม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  </a:t>
                      </a:r>
                      <a:r>
                        <a:rPr lang="th-TH" sz="140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3,833,000.00 </a:t>
                      </a:r>
                      <a:endParaRPr lang="th-TH" sz="1400" b="0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36,879,690.00</a:t>
                      </a:r>
                      <a:endParaRPr lang="th-TH" sz="1400" b="1" i="0" u="none" strike="noStrike" dirty="0">
                        <a:solidFill>
                          <a:schemeClr val="tx2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140939" y="4951751"/>
            <a:ext cx="1388522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มูลค่าโครงการ</a:t>
            </a:r>
            <a:endParaRPr lang="en-US" sz="24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924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4784" y="188640"/>
            <a:ext cx="6588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แผนการดำเนินงานในปีงบประมาณ 2560</a:t>
            </a:r>
            <a:endParaRPr lang="th-TH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2736304" cy="123133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340768"/>
            <a:ext cx="9144000" cy="0"/>
          </a:xfrm>
          <a:prstGeom prst="line">
            <a:avLst/>
          </a:prstGeom>
          <a:ln w="38100">
            <a:solidFill>
              <a:srgbClr val="E9B9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1087743506"/>
              </p:ext>
            </p:extLst>
          </p:nvPr>
        </p:nvGraphicFramePr>
        <p:xfrm>
          <a:off x="0" y="1405574"/>
          <a:ext cx="9143008" cy="5407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1288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54784" y="127200"/>
            <a:ext cx="6588224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โครงการที่ดำเนินงานในปี 2559</a:t>
            </a:r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th-TH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ปีงบประมาณ 2559 (1 ตุลาคม 2558 - 30 </a:t>
            </a:r>
            <a:r>
              <a:rPr lang="th-TH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กันยายน</a:t>
            </a:r>
            <a:r>
              <a:rPr lang="th-TH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j-cs"/>
              </a:rPr>
              <a:t> 2559)</a:t>
            </a:r>
            <a:endParaRPr lang="th-TH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2554784" cy="114965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1542857"/>
            <a:ext cx="9144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118162236"/>
              </p:ext>
            </p:extLst>
          </p:nvPr>
        </p:nvGraphicFramePr>
        <p:xfrm>
          <a:off x="3012155" y="1653905"/>
          <a:ext cx="6404449" cy="4604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012905"/>
              </p:ext>
            </p:extLst>
          </p:nvPr>
        </p:nvGraphicFramePr>
        <p:xfrm>
          <a:off x="251520" y="5445224"/>
          <a:ext cx="2303264" cy="1251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724"/>
                <a:gridCol w="143954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400" b="1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งบประมาณ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9B9E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ทดสอบ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17,936,759.00 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ที่ปรึกษา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92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625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266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00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อบรม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  15,814,500.00 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</a:t>
                      </a:r>
                      <a:r>
                        <a:rPr lang="th-TH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1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26</a:t>
                      </a:r>
                      <a:r>
                        <a:rPr lang="th-TH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376</a:t>
                      </a:r>
                      <a:r>
                        <a:rPr lang="th-TH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,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525</a:t>
                      </a:r>
                      <a:r>
                        <a:rPr lang="th-TH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00</a:t>
                      </a:r>
                      <a:r>
                        <a:rPr lang="th-TH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708891" y="4983559"/>
            <a:ext cx="1388522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มูลค่าโครงการ</a:t>
            </a:r>
            <a:endParaRPr lang="en-US" sz="24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35006312"/>
              </p:ext>
            </p:extLst>
          </p:nvPr>
        </p:nvGraphicFramePr>
        <p:xfrm>
          <a:off x="0" y="1653905"/>
          <a:ext cx="3707904" cy="3268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562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2560282" cy="11521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49264" y="116632"/>
            <a:ext cx="6875264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โครงการที่ดำเนินงานใน</a:t>
            </a:r>
            <a:r>
              <a:rPr lang="th-TH" sz="5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ไตรมาส</a:t>
            </a:r>
            <a:r>
              <a:rPr lang="th-TH" sz="5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ที่ 1</a:t>
            </a:r>
            <a:br>
              <a:rPr lang="th-TH" sz="5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 2560 ( 1 ต.ค. 2559 - 30 ธ.ค. 59 )</a:t>
            </a:r>
            <a:endParaRPr lang="th-TH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484784"/>
            <a:ext cx="9144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270865"/>
              </p:ext>
            </p:extLst>
          </p:nvPr>
        </p:nvGraphicFramePr>
        <p:xfrm>
          <a:off x="226197" y="5413416"/>
          <a:ext cx="2303264" cy="1251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724"/>
                <a:gridCol w="143954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ประเภท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1400" b="1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งบประมาณ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E9B9E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ทดสอบ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2,841,490.00 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ที่ปรึกษา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30,205,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200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.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00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อบรม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        </a:t>
                      </a:r>
                      <a:r>
                        <a:rPr lang="th-TH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3,833,000.00 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Tahoma" panose="020B0604030504040204" pitchFamily="34" charset="0"/>
                          <a:cs typeface="TH Sarabun New" panose="020B0500040200020003" pitchFamily="34" charset="-34"/>
                        </a:rPr>
                        <a:t>36,879,690.00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ahoma" panose="020B060403050404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E9B9E0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83568" y="4951751"/>
            <a:ext cx="1388522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มูลค่าโครงการ</a:t>
            </a:r>
            <a:endParaRPr lang="en-US" sz="24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3000954794"/>
              </p:ext>
            </p:extLst>
          </p:nvPr>
        </p:nvGraphicFramePr>
        <p:xfrm>
          <a:off x="3203848" y="1560275"/>
          <a:ext cx="612068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3919294599"/>
              </p:ext>
            </p:extLst>
          </p:nvPr>
        </p:nvGraphicFramePr>
        <p:xfrm>
          <a:off x="0" y="1560275"/>
          <a:ext cx="3744416" cy="3280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27929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1784</TotalTime>
  <Words>152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Angsana New</vt:lpstr>
      <vt:lpstr>Arial</vt:lpstr>
      <vt:lpstr>Calibri</vt:lpstr>
      <vt:lpstr>Cordia New</vt:lpstr>
      <vt:lpstr>Tahoma</vt:lpstr>
      <vt:lpstr>TH Sarabun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chula</dc:creator>
  <cp:lastModifiedBy>TON</cp:lastModifiedBy>
  <cp:revision>133</cp:revision>
  <cp:lastPrinted>2017-02-06T08:31:06Z</cp:lastPrinted>
  <dcterms:created xsi:type="dcterms:W3CDTF">2016-11-16T04:08:48Z</dcterms:created>
  <dcterms:modified xsi:type="dcterms:W3CDTF">2017-07-03T06:55:46Z</dcterms:modified>
</cp:coreProperties>
</file>